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58" r:id="rId9"/>
    <p:sldId id="273" r:id="rId10"/>
    <p:sldId id="260" r:id="rId11"/>
    <p:sldId id="285" r:id="rId12"/>
    <p:sldId id="286" r:id="rId13"/>
    <p:sldId id="289" r:id="rId14"/>
    <p:sldId id="290" r:id="rId15"/>
    <p:sldId id="303" r:id="rId16"/>
    <p:sldId id="298" r:id="rId17"/>
    <p:sldId id="300" r:id="rId18"/>
    <p:sldId id="301" r:id="rId19"/>
    <p:sldId id="302" r:id="rId20"/>
    <p:sldId id="287" r:id="rId21"/>
    <p:sldId id="316" r:id="rId22"/>
    <p:sldId id="291" r:id="rId23"/>
    <p:sldId id="292" r:id="rId24"/>
    <p:sldId id="293" r:id="rId25"/>
    <p:sldId id="297" r:id="rId26"/>
    <p:sldId id="304" r:id="rId27"/>
    <p:sldId id="310" r:id="rId28"/>
    <p:sldId id="313" r:id="rId29"/>
    <p:sldId id="311" r:id="rId30"/>
    <p:sldId id="312" r:id="rId31"/>
    <p:sldId id="320" r:id="rId32"/>
    <p:sldId id="315" r:id="rId33"/>
    <p:sldId id="317" r:id="rId34"/>
    <p:sldId id="335" r:id="rId35"/>
    <p:sldId id="337" r:id="rId36"/>
    <p:sldId id="338" r:id="rId37"/>
    <p:sldId id="323" r:id="rId38"/>
    <p:sldId id="332" r:id="rId39"/>
    <p:sldId id="333" r:id="rId40"/>
    <p:sldId id="334" r:id="rId41"/>
    <p:sldId id="331" r:id="rId42"/>
    <p:sldId id="336" r:id="rId43"/>
    <p:sldId id="277" r:id="rId44"/>
  </p:sldIdLst>
  <p:sldSz cx="9144000" cy="6858000" type="screen4x3"/>
  <p:notesSz cx="6858000" cy="9144000"/>
  <p:embeddedFontLst>
    <p:embeddedFont>
      <p:font typeface="나눔스퀘어 Light" panose="020B0600000101010101" pitchFamily="50" charset="-127"/>
      <p:regular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스퀘어 Bold" panose="020B0600000101010101" pitchFamily="50" charset="-127"/>
      <p:bold r:id="rId54"/>
    </p:embeddedFont>
    <p:embeddedFont>
      <p:font typeface="나눔스퀘어" panose="020B0600000101010101" pitchFamily="50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720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35" autoAdjust="0"/>
    <p:restoredTop sz="94660"/>
  </p:normalViewPr>
  <p:slideViewPr>
    <p:cSldViewPr snapToGrid="0">
      <p:cViewPr>
        <p:scale>
          <a:sx n="100" d="100"/>
          <a:sy n="100" d="100"/>
        </p:scale>
        <p:origin x="1788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62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2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3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3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6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1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7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EDA74-A352-429E-BE4B-C81917F78D90}" type="datetimeFigureOut">
              <a:rPr lang="ko-KR" altLang="en-US" smtClean="0"/>
              <a:pPr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17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894729"/>
            <a:ext cx="9144000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75561" y="5317263"/>
            <a:ext cx="399287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조</a:t>
            </a:r>
            <a:endParaRPr lang="en-US" altLang="ko-KR" sz="1600" dirty="0" smtClean="0">
              <a:solidFill>
                <a:schemeClr val="bg1"/>
              </a:solidFill>
              <a:effectLst/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김 영동</a:t>
            </a: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김 찬양</a:t>
            </a: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박 은혁</a:t>
            </a: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최 승일</a:t>
            </a:r>
            <a:endParaRPr lang="en-US" altLang="ko-KR" sz="1600" dirty="0">
              <a:solidFill>
                <a:schemeClr val="bg1"/>
              </a:solidFill>
              <a:effectLst/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27" y="2068052"/>
            <a:ext cx="3505346" cy="13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09422" y="2127017"/>
            <a:ext cx="7725156" cy="3416320"/>
            <a:chOff x="709422" y="2147337"/>
            <a:chExt cx="7725156" cy="3416320"/>
          </a:xfrm>
        </p:grpSpPr>
        <p:sp>
          <p:nvSpPr>
            <p:cNvPr id="22" name="직사각형 21"/>
            <p:cNvSpPr/>
            <p:nvPr/>
          </p:nvSpPr>
          <p:spPr>
            <a:xfrm>
              <a:off x="1296636" y="2147337"/>
              <a:ext cx="2214565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운영체제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데이터베이스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설계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웹 어플리케이션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서버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통합개발환경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개발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언어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웹 프레임워크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03617" y="2147337"/>
              <a:ext cx="3779032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MS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Window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10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Oracle 11g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xe</a:t>
              </a:r>
              <a:endParaRPr lang="en-US" altLang="ko-KR" sz="12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Apache Tomcat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v9.0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Eclipse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Java / JSP / JavaScript / jQuery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HTML5 / CSS3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err="1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MyBatis</a:t>
              </a:r>
              <a:endParaRPr lang="ko-KR" altLang="en-US" sz="12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09422" y="2819231"/>
              <a:ext cx="7725156" cy="2744426"/>
              <a:chOff x="709422" y="2819231"/>
              <a:chExt cx="7725156" cy="2744426"/>
            </a:xfrm>
          </p:grpSpPr>
          <p:cxnSp>
            <p:nvCxnSpPr>
              <p:cNvPr id="33" name="직선 연결선 32"/>
              <p:cNvCxnSpPr/>
              <p:nvPr/>
            </p:nvCxnSpPr>
            <p:spPr>
              <a:xfrm>
                <a:off x="709422" y="2819231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709422" y="3380063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709422" y="3928703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709422" y="4477343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709422" y="5050367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09422" y="5563657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flipH="1">
            <a:off x="1141709" y="1227640"/>
            <a:ext cx="99443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6655518" y="5589808"/>
            <a:ext cx="1669753" cy="383350"/>
            <a:chOff x="6790020" y="5212992"/>
            <a:chExt cx="1787197" cy="410314"/>
          </a:xfrm>
        </p:grpSpPr>
        <p:sp>
          <p:nvSpPr>
            <p:cNvPr id="81" name="직사각형 80"/>
            <p:cNvSpPr/>
            <p:nvPr/>
          </p:nvSpPr>
          <p:spPr>
            <a:xfrm>
              <a:off x="6790020" y="5212992"/>
              <a:ext cx="1787197" cy="410314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885782" y="5256567"/>
              <a:ext cx="1595671" cy="32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회원정보 </a:t>
              </a:r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탈퇴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843496" y="5589808"/>
            <a:ext cx="1669753" cy="383350"/>
            <a:chOff x="4698148" y="5212992"/>
            <a:chExt cx="1787197" cy="410314"/>
          </a:xfrm>
        </p:grpSpPr>
        <p:sp>
          <p:nvSpPr>
            <p:cNvPr id="83" name="직사각형 82"/>
            <p:cNvSpPr/>
            <p:nvPr/>
          </p:nvSpPr>
          <p:spPr>
            <a:xfrm>
              <a:off x="4698148" y="5212992"/>
              <a:ext cx="1787197" cy="410314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793909" y="5256567"/>
              <a:ext cx="1595671" cy="32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회원정보 수정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479269" y="2905583"/>
            <a:ext cx="1669753" cy="383350"/>
          </a:xfrm>
          <a:prstGeom prst="rect">
            <a:avLst/>
          </a:prstGeom>
          <a:gradFill flip="none" rotWithShape="1">
            <a:gsLst>
              <a:gs pos="0">
                <a:srgbClr val="6C6C6C">
                  <a:tint val="66000"/>
                  <a:satMod val="160000"/>
                </a:srgbClr>
              </a:gs>
              <a:gs pos="50000">
                <a:srgbClr val="6C6C6C">
                  <a:tint val="44500"/>
                  <a:satMod val="160000"/>
                </a:srgbClr>
              </a:gs>
              <a:gs pos="100000">
                <a:srgbClr val="6C6C6C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55336" y="2946294"/>
            <a:ext cx="151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배우리스트</a:t>
            </a:r>
            <a:endParaRPr lang="ko-KR" altLang="en-US" sz="1400" dirty="0">
              <a:solidFill>
                <a:srgbClr val="0B07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79920" y="2905583"/>
            <a:ext cx="1669753" cy="383350"/>
          </a:xfrm>
          <a:prstGeom prst="rect">
            <a:avLst/>
          </a:prstGeom>
          <a:gradFill flip="none" rotWithShape="1">
            <a:gsLst>
              <a:gs pos="0">
                <a:srgbClr val="6C6C6C">
                  <a:tint val="66000"/>
                  <a:satMod val="160000"/>
                </a:srgbClr>
              </a:gs>
              <a:gs pos="50000">
                <a:srgbClr val="6C6C6C">
                  <a:tint val="44500"/>
                  <a:satMod val="160000"/>
                </a:srgbClr>
              </a:gs>
              <a:gs pos="100000">
                <a:srgbClr val="6C6C6C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69389" y="2946294"/>
            <a:ext cx="149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 페이지</a:t>
            </a:r>
            <a:endParaRPr lang="ko-KR" altLang="en-US" sz="1400" dirty="0">
              <a:solidFill>
                <a:srgbClr val="0B07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479269" y="3576639"/>
            <a:ext cx="1669753" cy="383350"/>
          </a:xfrm>
          <a:prstGeom prst="rect">
            <a:avLst/>
          </a:prstGeom>
          <a:gradFill flip="none" rotWithShape="1">
            <a:gsLst>
              <a:gs pos="0">
                <a:srgbClr val="6C6C6C">
                  <a:tint val="66000"/>
                  <a:satMod val="160000"/>
                </a:srgbClr>
              </a:gs>
              <a:gs pos="50000">
                <a:srgbClr val="6C6C6C">
                  <a:tint val="44500"/>
                  <a:satMod val="160000"/>
                </a:srgbClr>
              </a:gs>
              <a:gs pos="100000">
                <a:srgbClr val="6C6C6C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55336" y="3617350"/>
            <a:ext cx="151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배우 상세 페이지</a:t>
            </a:r>
            <a:endParaRPr lang="ko-KR" altLang="en-US" sz="1400" dirty="0">
              <a:solidFill>
                <a:srgbClr val="0B07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779920" y="3576639"/>
            <a:ext cx="1669753" cy="383350"/>
          </a:xfrm>
          <a:prstGeom prst="rect">
            <a:avLst/>
          </a:prstGeom>
          <a:gradFill flip="none" rotWithShape="1">
            <a:gsLst>
              <a:gs pos="0">
                <a:srgbClr val="6C6C6C">
                  <a:tint val="66000"/>
                  <a:satMod val="160000"/>
                </a:srgbClr>
              </a:gs>
              <a:gs pos="50000">
                <a:srgbClr val="6C6C6C">
                  <a:tint val="44500"/>
                  <a:satMod val="160000"/>
                </a:srgbClr>
              </a:gs>
              <a:gs pos="100000">
                <a:srgbClr val="6C6C6C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69389" y="3617350"/>
            <a:ext cx="149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ko-KR" altLang="en-US" sz="1400" dirty="0">
              <a:solidFill>
                <a:srgbClr val="0B07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779920" y="4918751"/>
            <a:ext cx="1669753" cy="383350"/>
          </a:xfrm>
          <a:prstGeom prst="rect">
            <a:avLst/>
          </a:prstGeom>
          <a:gradFill flip="none" rotWithShape="1">
            <a:gsLst>
              <a:gs pos="0">
                <a:srgbClr val="6C6C6C">
                  <a:tint val="66000"/>
                  <a:satMod val="160000"/>
                </a:srgbClr>
              </a:gs>
              <a:gs pos="50000">
                <a:srgbClr val="6C6C6C">
                  <a:tint val="44500"/>
                  <a:satMod val="160000"/>
                </a:srgbClr>
              </a:gs>
              <a:gs pos="100000">
                <a:srgbClr val="6C6C6C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69389" y="4959462"/>
            <a:ext cx="149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</a:t>
            </a:r>
            <a:endParaRPr lang="ko-KR" altLang="en-US" sz="1400" dirty="0">
              <a:solidFill>
                <a:srgbClr val="0B07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779920" y="4247695"/>
            <a:ext cx="1669753" cy="383350"/>
          </a:xfrm>
          <a:prstGeom prst="rect">
            <a:avLst/>
          </a:prstGeom>
          <a:gradFill flip="none" rotWithShape="1">
            <a:gsLst>
              <a:gs pos="0">
                <a:srgbClr val="6C6C6C">
                  <a:tint val="66000"/>
                  <a:satMod val="160000"/>
                </a:srgbClr>
              </a:gs>
              <a:gs pos="50000">
                <a:srgbClr val="6C6C6C">
                  <a:tint val="44500"/>
                  <a:satMod val="160000"/>
                </a:srgbClr>
              </a:gs>
              <a:gs pos="100000">
                <a:srgbClr val="6C6C6C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9389" y="4288406"/>
            <a:ext cx="149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 마크</a:t>
            </a:r>
            <a:endParaRPr lang="ko-KR" altLang="en-US" sz="1400" dirty="0">
              <a:solidFill>
                <a:srgbClr val="0B07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619435" y="2131370"/>
            <a:ext cx="1669753" cy="383350"/>
            <a:chOff x="3653899" y="1887220"/>
            <a:chExt cx="1787198" cy="410314"/>
          </a:xfrm>
        </p:grpSpPr>
        <p:sp>
          <p:nvSpPr>
            <p:cNvPr id="14" name="직사각형 13"/>
            <p:cNvSpPr/>
            <p:nvPr/>
          </p:nvSpPr>
          <p:spPr>
            <a:xfrm>
              <a:off x="3653899" y="1887220"/>
              <a:ext cx="1787198" cy="410314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8197" y="1930795"/>
              <a:ext cx="878602" cy="32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619435" y="2905583"/>
            <a:ext cx="1669753" cy="383350"/>
            <a:chOff x="2520076" y="2654928"/>
            <a:chExt cx="1787198" cy="410314"/>
          </a:xfrm>
        </p:grpSpPr>
        <p:sp>
          <p:nvSpPr>
            <p:cNvPr id="61" name="직사각형 60"/>
            <p:cNvSpPr/>
            <p:nvPr/>
          </p:nvSpPr>
          <p:spPr>
            <a:xfrm>
              <a:off x="2520076" y="2654928"/>
              <a:ext cx="1787198" cy="410314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23750" y="2698503"/>
              <a:ext cx="1579848" cy="32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619435" y="3576639"/>
            <a:ext cx="1669753" cy="383350"/>
            <a:chOff x="2520076" y="3314764"/>
            <a:chExt cx="1787198" cy="410314"/>
          </a:xfrm>
        </p:grpSpPr>
        <p:sp>
          <p:nvSpPr>
            <p:cNvPr id="69" name="직사각형 68"/>
            <p:cNvSpPr/>
            <p:nvPr/>
          </p:nvSpPr>
          <p:spPr>
            <a:xfrm>
              <a:off x="2520076" y="3314764"/>
              <a:ext cx="1787198" cy="410314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623750" y="3358339"/>
              <a:ext cx="1579848" cy="32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 글 작성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619435" y="4247695"/>
            <a:ext cx="1669753" cy="383350"/>
            <a:chOff x="2520076" y="3964504"/>
            <a:chExt cx="1787198" cy="410314"/>
          </a:xfrm>
        </p:grpSpPr>
        <p:sp>
          <p:nvSpPr>
            <p:cNvPr id="85" name="직사각형 84"/>
            <p:cNvSpPr/>
            <p:nvPr/>
          </p:nvSpPr>
          <p:spPr>
            <a:xfrm>
              <a:off x="2520076" y="3964504"/>
              <a:ext cx="1787198" cy="410314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623750" y="4008079"/>
              <a:ext cx="1579848" cy="32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 글 댓글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1" name="직선 연결선 70"/>
          <p:cNvCxnSpPr>
            <a:stCxn id="14" idx="2"/>
            <a:endCxn id="61" idx="0"/>
          </p:cNvCxnSpPr>
          <p:nvPr/>
        </p:nvCxnSpPr>
        <p:spPr>
          <a:xfrm>
            <a:off x="4454312" y="2514720"/>
            <a:ext cx="0" cy="390863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9" idx="2"/>
            <a:endCxn id="67" idx="0"/>
          </p:cNvCxnSpPr>
          <p:nvPr/>
        </p:nvCxnSpPr>
        <p:spPr>
          <a:xfrm>
            <a:off x="2314146" y="3288933"/>
            <a:ext cx="0" cy="287706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1" idx="2"/>
            <a:endCxn id="69" idx="0"/>
          </p:cNvCxnSpPr>
          <p:nvPr/>
        </p:nvCxnSpPr>
        <p:spPr>
          <a:xfrm>
            <a:off x="4454312" y="3288933"/>
            <a:ext cx="0" cy="287706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65" idx="2"/>
            <a:endCxn id="75" idx="0"/>
          </p:cNvCxnSpPr>
          <p:nvPr/>
        </p:nvCxnSpPr>
        <p:spPr>
          <a:xfrm>
            <a:off x="6614797" y="3288933"/>
            <a:ext cx="0" cy="287706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69" idx="2"/>
            <a:endCxn id="85" idx="0"/>
          </p:cNvCxnSpPr>
          <p:nvPr/>
        </p:nvCxnSpPr>
        <p:spPr>
          <a:xfrm>
            <a:off x="4454312" y="3959989"/>
            <a:ext cx="0" cy="287706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75" idx="2"/>
            <a:endCxn id="77" idx="0"/>
          </p:cNvCxnSpPr>
          <p:nvPr/>
        </p:nvCxnSpPr>
        <p:spPr>
          <a:xfrm>
            <a:off x="6614797" y="3959989"/>
            <a:ext cx="0" cy="287706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77" idx="2"/>
            <a:endCxn id="79" idx="0"/>
          </p:cNvCxnSpPr>
          <p:nvPr/>
        </p:nvCxnSpPr>
        <p:spPr>
          <a:xfrm>
            <a:off x="6614797" y="4631045"/>
            <a:ext cx="0" cy="287706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314146" y="2714633"/>
            <a:ext cx="4300651" cy="0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endCxn id="59" idx="0"/>
          </p:cNvCxnSpPr>
          <p:nvPr/>
        </p:nvCxnSpPr>
        <p:spPr>
          <a:xfrm>
            <a:off x="2314146" y="2710793"/>
            <a:ext cx="0" cy="194790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endCxn id="65" idx="0"/>
          </p:cNvCxnSpPr>
          <p:nvPr/>
        </p:nvCxnSpPr>
        <p:spPr>
          <a:xfrm>
            <a:off x="6614797" y="2710793"/>
            <a:ext cx="0" cy="194790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678373" y="5455339"/>
            <a:ext cx="1812022" cy="0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endCxn id="81" idx="0"/>
          </p:cNvCxnSpPr>
          <p:nvPr/>
        </p:nvCxnSpPr>
        <p:spPr>
          <a:xfrm>
            <a:off x="7490395" y="5450743"/>
            <a:ext cx="0" cy="139065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>
            <a:endCxn id="83" idx="0"/>
          </p:cNvCxnSpPr>
          <p:nvPr/>
        </p:nvCxnSpPr>
        <p:spPr>
          <a:xfrm>
            <a:off x="5678373" y="5448121"/>
            <a:ext cx="0" cy="141687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79" idx="2"/>
          </p:cNvCxnSpPr>
          <p:nvPr/>
        </p:nvCxnSpPr>
        <p:spPr>
          <a:xfrm>
            <a:off x="6614797" y="5302101"/>
            <a:ext cx="0" cy="141751"/>
          </a:xfrm>
          <a:prstGeom prst="line">
            <a:avLst/>
          </a:prstGeom>
          <a:ln w="127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flipH="1">
            <a:off x="1141709" y="1227640"/>
            <a:ext cx="9944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트리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09" y="292100"/>
            <a:ext cx="4008942" cy="627380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검색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84" y="101600"/>
            <a:ext cx="3504152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페이지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66" y="165372"/>
            <a:ext cx="3818232" cy="65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60" y="775253"/>
            <a:ext cx="4332116" cy="54563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1" y="775253"/>
            <a:ext cx="4338226" cy="5456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5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등록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04" y="521862"/>
            <a:ext cx="4291200" cy="58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35" y="765160"/>
            <a:ext cx="4347708" cy="54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수정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77" y="884582"/>
            <a:ext cx="4189418" cy="5269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35" y="884582"/>
            <a:ext cx="4183517" cy="5269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6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158673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err="1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393" y="573577"/>
            <a:ext cx="5115079" cy="57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flipH="1">
            <a:off x="470645" y="1433817"/>
            <a:ext cx="1043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Contents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6421" y="1756982"/>
            <a:ext cx="203764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프로젝트 소개</a:t>
            </a:r>
            <a:endParaRPr lang="en-US" altLang="ko-KR" sz="16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5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   </a:t>
            </a:r>
            <a:r>
              <a:rPr lang="ko-KR" altLang="en-US" sz="15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개요 </a:t>
            </a:r>
            <a:r>
              <a:rPr lang="ko-KR" altLang="en-US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및 설정 동기</a:t>
            </a:r>
            <a:r>
              <a:rPr lang="en-US" altLang="ko-KR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/>
            </a:r>
            <a:br>
              <a:rPr lang="en-US" altLang="ko-KR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</a:t>
            </a:r>
            <a:r>
              <a:rPr lang="en-US" altLang="ko-KR" sz="15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  </a:t>
            </a:r>
            <a:r>
              <a:rPr lang="ko-KR" altLang="en-US" sz="15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목적 </a:t>
            </a:r>
            <a:r>
              <a:rPr lang="ko-KR" altLang="en-US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및 기대효과</a:t>
            </a:r>
            <a:r>
              <a:rPr lang="en-US" altLang="ko-KR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/>
            </a:r>
            <a:br>
              <a:rPr lang="en-US" altLang="ko-KR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500" dirty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</a:t>
            </a:r>
            <a:r>
              <a:rPr lang="en-US" altLang="ko-KR" sz="15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  </a:t>
            </a:r>
            <a:r>
              <a:rPr lang="ko-KR" altLang="en-US" sz="15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벤치마킹</a:t>
            </a:r>
            <a:endParaRPr lang="en-US" altLang="ko-KR" sz="1500" dirty="0">
              <a:solidFill>
                <a:srgbClr val="6C6C6C"/>
              </a:solidFill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업무 </a:t>
            </a:r>
            <a:r>
              <a:rPr lang="ko-KR" altLang="en-US" sz="1600" dirty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분장</a:t>
            </a:r>
            <a:endParaRPr lang="en-US" altLang="ko-KR" sz="160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개발 일정</a:t>
            </a:r>
            <a:endParaRPr lang="en-US" altLang="ko-KR" sz="16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개발 </a:t>
            </a: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환경</a:t>
            </a:r>
            <a:endParaRPr lang="en-US" altLang="ko-KR" sz="160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메뉴 트리</a:t>
            </a:r>
            <a:endParaRPr lang="en-US" altLang="ko-KR" sz="16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화면 구성</a:t>
            </a:r>
            <a:endParaRPr lang="en-US" altLang="ko-KR" sz="16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   </a:t>
            </a:r>
            <a:r>
              <a:rPr lang="ko-KR" altLang="en-US" sz="16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메인 페이지</a:t>
            </a:r>
            <a:endParaRPr lang="en-US" altLang="ko-KR" sz="1600" dirty="0" smtClean="0">
              <a:solidFill>
                <a:srgbClr val="6C6C6C"/>
              </a:solidFill>
              <a:latin typeface="나눔스퀘어 Light" pitchFamily="50" charset="-127"/>
              <a:ea typeface="나눔스퀘어 Light" pitchFamily="50" charset="-127"/>
            </a:endParaRPr>
          </a:p>
          <a:p>
            <a:r>
              <a:rPr lang="ko-KR" altLang="en-US" sz="1600" dirty="0" smtClean="0">
                <a:solidFill>
                  <a:srgbClr val="6C6C6C"/>
                </a:solidFill>
                <a:latin typeface="나눔스퀘어 Light" pitchFamily="50" charset="-127"/>
                <a:ea typeface="나눔스퀘어 Light" pitchFamily="50" charset="-127"/>
              </a:rPr>
              <a:t>    상세 페이지</a:t>
            </a:r>
            <a:endParaRPr lang="en-US" altLang="ko-KR" sz="1600" dirty="0" smtClean="0">
              <a:solidFill>
                <a:srgbClr val="6C6C6C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014269" y="1870710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14269" y="2994660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014269" y="3480434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014269" y="3966208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014269" y="4451982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014269" y="4937756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78977" y="1756982"/>
            <a:ext cx="203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ERD</a:t>
            </a:r>
          </a:p>
          <a:p>
            <a:r>
              <a:rPr lang="en-US" altLang="ko-KR" sz="16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/>
            </a:r>
            <a:br>
              <a:rPr lang="en-US" altLang="ko-KR" sz="16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</a:b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테이블 명세서</a:t>
            </a:r>
            <a:endParaRPr lang="en-US" altLang="ko-KR" sz="16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기능 분해도</a:t>
            </a:r>
            <a:endParaRPr lang="en-US" altLang="ko-KR" sz="160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프로그램 목록</a:t>
            </a:r>
            <a:endParaRPr lang="en-US" altLang="ko-KR" sz="16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시현</a:t>
            </a:r>
            <a:endParaRPr lang="en-US" altLang="ko-KR" sz="160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46825" y="1870710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46825" y="2362835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346825" y="2794744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72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46825" y="3280518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346825" y="3766292"/>
            <a:ext cx="91966" cy="91966"/>
          </a:xfrm>
          <a:prstGeom prst="ellipse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9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470645" y="1442130"/>
            <a:ext cx="104319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ERD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논리 모델</a:t>
            </a:r>
            <a:endParaRPr lang="en-US" altLang="ko-KR" sz="15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15" y="2040467"/>
            <a:ext cx="6712565" cy="27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470644" y="1442130"/>
            <a:ext cx="135815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ERD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 모델</a:t>
            </a:r>
            <a:endParaRPr lang="en-US" altLang="ko-KR" sz="15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61" y="2258924"/>
            <a:ext cx="6632622" cy="23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191806"/>
              </p:ext>
            </p:extLst>
          </p:nvPr>
        </p:nvGraphicFramePr>
        <p:xfrm>
          <a:off x="570368" y="2228049"/>
          <a:ext cx="8003264" cy="3826933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633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0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속성명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도메인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데이터타입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여부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기본값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KEY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act_no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등록번호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NUMBER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</a:t>
                      </a:r>
                      <a:r>
                        <a:rPr lang="en-US" altLang="ko-KR" sz="10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PK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act_name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이름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VARCHAR2(20)</a:t>
                      </a:r>
                      <a:endParaRPr lang="ko-KR" altLang="en-US" sz="1000" b="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3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act_img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사진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4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act_age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생년월일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5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act_debut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</a:t>
                      </a:r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데뷔작품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6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act_movie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영화작품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7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act_drama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드라마작품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8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act_genre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작품장르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9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act_ent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소속사홈페이지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4467600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act_gender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성별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m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5005164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11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Del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삭제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CHAR(1)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48124007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act_sns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</a:t>
                      </a: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SNS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8178567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13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likes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 좋아요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NUMBER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4890497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0" y="1350582"/>
            <a:ext cx="204216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93224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15224" y="1513426"/>
            <a:ext cx="350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엔티티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타입명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actor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854272"/>
              </p:ext>
            </p:extLst>
          </p:nvPr>
        </p:nvGraphicFramePr>
        <p:xfrm>
          <a:off x="570368" y="2227714"/>
          <a:ext cx="8003264" cy="2236501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633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0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속성명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도메인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데이터타입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여부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기본값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KEY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mem_id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회원 아이디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</a:t>
                      </a:r>
                      <a:r>
                        <a:rPr lang="en-US" altLang="ko-KR" sz="10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PK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mem_password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비밀번호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b="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3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mem_name</a:t>
                      </a: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회원 이름 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b="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2960113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4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nick_nm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별명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5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mem_tel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전화번호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6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del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회원 삭제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CHAR(1)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DEFAULT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7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reg_date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가입일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DATE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0" y="1350582"/>
            <a:ext cx="204216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93224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15224" y="1513426"/>
            <a:ext cx="350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엔티티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타입명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member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4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15590"/>
              </p:ext>
            </p:extLst>
          </p:nvPr>
        </p:nvGraphicFramePr>
        <p:xfrm>
          <a:off x="570368" y="2228049"/>
          <a:ext cx="8003264" cy="3031717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633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0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속성명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도메인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데이터타입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여부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기본값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KEY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bd_no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번호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NUMBER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</a:t>
                      </a:r>
                      <a:r>
                        <a:rPr lang="en-US" altLang="ko-KR" sz="10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PK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bd_title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제목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b="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3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reg_date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작성일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DATE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4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bd_read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조회수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NUMBER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0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5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del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게시글</a:t>
                      </a: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6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bd_name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추천배우</a:t>
                      </a: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CHAR(1)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DEFAULT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7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Bd_gender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추천배우</a:t>
                      </a: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성별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8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Bd_movie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추천배우</a:t>
                      </a: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영화작품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Bd_drama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추천배우</a:t>
                      </a:r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드라마작품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7112010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Mem_id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회원아이디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FK</a:t>
                      </a:r>
                      <a:endParaRPr lang="ko-KR" altLang="en-US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7049516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0" y="1350582"/>
            <a:ext cx="204216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93224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15224" y="1513426"/>
            <a:ext cx="350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엔티티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타입명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board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19022"/>
              </p:ext>
            </p:extLst>
          </p:nvPr>
        </p:nvGraphicFramePr>
        <p:xfrm>
          <a:off x="570368" y="2226540"/>
          <a:ext cx="8003264" cy="911141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633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0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속성명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도메인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데이터타입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여부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기본값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0B072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KEY</a:t>
                      </a:r>
                      <a:endParaRPr lang="ko-KR" altLang="en-US" sz="1200" b="0" dirty="0">
                        <a:solidFill>
                          <a:srgbClr val="0B072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act_no</a:t>
                      </a:r>
                      <a:endParaRPr lang="en-US" altLang="ko-KR" sz="10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배우등록번호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NUMBER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</a:t>
                      </a:r>
                      <a:r>
                        <a:rPr lang="en-US" altLang="ko-KR" sz="10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FK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mem_id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나눔스퀘어" pitchFamily="50" charset="-127"/>
                          <a:ea typeface="나눔스퀘어" pitchFamily="50" charset="-127"/>
                        </a:rPr>
                        <a:t>회원 아이디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VARCHAR2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NOT NULL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스퀘어" pitchFamily="50" charset="-127"/>
                          <a:ea typeface="나눔스퀘어" pitchFamily="50" charset="-127"/>
                        </a:rPr>
                        <a:t>FK</a:t>
                      </a:r>
                      <a:endParaRPr lang="ko-KR" altLang="en-US" sz="10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0" y="1350582"/>
            <a:ext cx="204216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93224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</a:t>
            </a:r>
            <a:endParaRPr lang="en-US" altLang="ko-KR" sz="15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15222" y="1513426"/>
            <a:ext cx="42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엔티티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타입명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bmk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4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7447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3264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분해도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54259"/>
              </p:ext>
            </p:extLst>
          </p:nvPr>
        </p:nvGraphicFramePr>
        <p:xfrm>
          <a:off x="500434" y="1048312"/>
          <a:ext cx="8143133" cy="4804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514">
                  <a:extLst>
                    <a:ext uri="{9D8B030D-6E8A-4147-A177-3AD203B41FA5}">
                      <a16:colId xmlns:a16="http://schemas.microsoft.com/office/drawing/2014/main" val="2738564980"/>
                    </a:ext>
                  </a:extLst>
                </a:gridCol>
                <a:gridCol w="1047514">
                  <a:extLst>
                    <a:ext uri="{9D8B030D-6E8A-4147-A177-3AD203B41FA5}">
                      <a16:colId xmlns:a16="http://schemas.microsoft.com/office/drawing/2014/main" val="3075899689"/>
                    </a:ext>
                  </a:extLst>
                </a:gridCol>
                <a:gridCol w="1302857">
                  <a:extLst>
                    <a:ext uri="{9D8B030D-6E8A-4147-A177-3AD203B41FA5}">
                      <a16:colId xmlns:a16="http://schemas.microsoft.com/office/drawing/2014/main" val="1307430089"/>
                    </a:ext>
                  </a:extLst>
                </a:gridCol>
                <a:gridCol w="4745248">
                  <a:extLst>
                    <a:ext uri="{9D8B030D-6E8A-4147-A177-3AD203B41FA5}">
                      <a16:colId xmlns:a16="http://schemas.microsoft.com/office/drawing/2014/main" val="325634811"/>
                    </a:ext>
                  </a:extLst>
                </a:gridCol>
              </a:tblGrid>
              <a:tr h="328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675"/>
                  </a:ext>
                </a:extLst>
              </a:tr>
              <a:tr h="31970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정보를 중복확인하여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594809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정보를 관리자만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=&gt;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완료되었습니다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8506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정보를 관리자만 삭제한다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288146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기준으로 검색 및 정렬한다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070130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상세정보를 전달한다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872494"/>
                  </a:ext>
                </a:extLst>
              </a:tr>
              <a:tr h="319701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정보를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796218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찾기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이름과 연락처를 확인하여 아이디를 출력한다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3055956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비밀번호찾기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아이디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 확인하여 비밀번호 재설정페이지로 이동한다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6872279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없거나 비밀번호 틀리면 경고 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하면 이전 화면으로 이동한다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351820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로그아웃클릭하면 메인화면으로 이동한다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429064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북마크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북마크한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배우 목록을 보여준다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000790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작성게시글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목록을 보여준다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392992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회원정보수정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확인후 회원 정보를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9643441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회원탈퇴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회원정보를 삭제하기 전 탈퇴 하시겠습니까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 =&gt; del -&gt; 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010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2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7447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3264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분해도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78365"/>
              </p:ext>
            </p:extLst>
          </p:nvPr>
        </p:nvGraphicFramePr>
        <p:xfrm>
          <a:off x="500434" y="1048312"/>
          <a:ext cx="8143133" cy="257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514">
                  <a:extLst>
                    <a:ext uri="{9D8B030D-6E8A-4147-A177-3AD203B41FA5}">
                      <a16:colId xmlns:a16="http://schemas.microsoft.com/office/drawing/2014/main" val="2738564980"/>
                    </a:ext>
                  </a:extLst>
                </a:gridCol>
                <a:gridCol w="1047514">
                  <a:extLst>
                    <a:ext uri="{9D8B030D-6E8A-4147-A177-3AD203B41FA5}">
                      <a16:colId xmlns:a16="http://schemas.microsoft.com/office/drawing/2014/main" val="3075899689"/>
                    </a:ext>
                  </a:extLst>
                </a:gridCol>
                <a:gridCol w="1302857">
                  <a:extLst>
                    <a:ext uri="{9D8B030D-6E8A-4147-A177-3AD203B41FA5}">
                      <a16:colId xmlns:a16="http://schemas.microsoft.com/office/drawing/2014/main" val="1307430089"/>
                    </a:ext>
                  </a:extLst>
                </a:gridCol>
                <a:gridCol w="4745248">
                  <a:extLst>
                    <a:ext uri="{9D8B030D-6E8A-4147-A177-3AD203B41FA5}">
                      <a16:colId xmlns:a16="http://schemas.microsoft.com/office/drawing/2014/main" val="325634811"/>
                    </a:ext>
                  </a:extLst>
                </a:gridCol>
              </a:tblGrid>
              <a:tr h="328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675"/>
                  </a:ext>
                </a:extLst>
              </a:tr>
              <a:tr h="32155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목록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목록을 보여준다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594809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내용을 확인한다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8506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개인이 작성한 글을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288146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개인이 작성한 글을 삭제하기 전 삭제하시겠습니까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 =&gt; del -&gt; 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070130"/>
                  </a:ext>
                </a:extLst>
              </a:tr>
              <a:tr h="3215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등록된 배우 추가 및 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를 한다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351820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회원들 정보를 관리한다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429064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회원들이 작성한 게시판 관리 한다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00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7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11511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7328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목록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27093"/>
              </p:ext>
            </p:extLst>
          </p:nvPr>
        </p:nvGraphicFramePr>
        <p:xfrm>
          <a:off x="500432" y="1780597"/>
          <a:ext cx="8143136" cy="4361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698">
                  <a:extLst>
                    <a:ext uri="{9D8B030D-6E8A-4147-A177-3AD203B41FA5}">
                      <a16:colId xmlns:a16="http://schemas.microsoft.com/office/drawing/2014/main" val="45373446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2738564980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30758996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13074300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325634811"/>
                    </a:ext>
                  </a:extLst>
                </a:gridCol>
              </a:tblGrid>
              <a:tr h="2975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개발컴포넌트 목록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프로그램파일명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42251"/>
                  </a:ext>
                </a:extLst>
              </a:tr>
              <a:tr h="29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(HTML5)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675"/>
                  </a:ext>
                </a:extLst>
              </a:tr>
              <a:tr h="306347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 Content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메인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actorMain.jsp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ActorMain.java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594809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배우상세게시판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actorDetail.jsp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ActorDetail.java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850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배우검색리스트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actorSearch.jsp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ActorSearch.java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28814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actorUpdate.jsp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ActorUpdateAction.java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452587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actorUpdateForm.jsp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ActorUpdateForm.java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042891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deleteActor.jsp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DeleteActor.java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070130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페이지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adminActorForm.jsp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AdminActorFrom.java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872494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adminActor.jsp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AdminActorAction.java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796218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배우 전체 목록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adminActorAll.jsp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AdminActorAll.java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305595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adminMain.jsp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adminMain.java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014868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회원탈퇴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adminMemDelete.jsp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AdminMemDeleteAction.java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495955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adminMemList.jsp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AdminListAction.java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4880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11511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7328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목록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0479"/>
              </p:ext>
            </p:extLst>
          </p:nvPr>
        </p:nvGraphicFramePr>
        <p:xfrm>
          <a:off x="500432" y="1780597"/>
          <a:ext cx="8143136" cy="2739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698">
                  <a:extLst>
                    <a:ext uri="{9D8B030D-6E8A-4147-A177-3AD203B41FA5}">
                      <a16:colId xmlns:a16="http://schemas.microsoft.com/office/drawing/2014/main" val="45373446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2738564980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30758996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13074300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325634811"/>
                    </a:ext>
                  </a:extLst>
                </a:gridCol>
              </a:tblGrid>
              <a:tr h="2975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개발컴포넌트 목록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프로그램파일명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42251"/>
                  </a:ext>
                </a:extLst>
              </a:tr>
              <a:tr h="29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(HTML5)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675"/>
                  </a:ext>
                </a:extLst>
              </a:tr>
              <a:tr h="306347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 Content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 페이지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메인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594809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작성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writeForm.jsp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WriteForm.java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850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작성 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write.jsp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WriteAction.java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28814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UpdateForm.java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070130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수정 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872494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796218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상세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3055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3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54791" y="1756982"/>
            <a:ext cx="5764393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개요</a:t>
            </a:r>
            <a:endParaRPr lang="en-US" altLang="ko-KR" sz="135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영화나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드라마를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시청하는 중</a:t>
            </a:r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배우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이름이 궁금할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때 찾아볼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수 있는 사이트</a:t>
            </a:r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ko-KR" altLang="en-US" sz="1600" dirty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설정 동기</a:t>
            </a:r>
            <a:endParaRPr lang="en-US" altLang="ko-KR" sz="160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알려지지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않은 무명배우들의 정보는 찾을 수 있는 유명한 곳이 없음</a:t>
            </a:r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배우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이름이 기억이 나지않는 순간 배우들을 쉽게 찾아주기 위해</a:t>
            </a:r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나만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알고 있기 아쉬운 배우 정보공유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470645" y="1189977"/>
            <a:ext cx="104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프로젝트소개</a:t>
            </a:r>
            <a:endParaRPr lang="en-US" altLang="ko-KR" sz="15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6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11511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7328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목록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34874"/>
              </p:ext>
            </p:extLst>
          </p:nvPr>
        </p:nvGraphicFramePr>
        <p:xfrm>
          <a:off x="500432" y="1323273"/>
          <a:ext cx="8143136" cy="488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698">
                  <a:extLst>
                    <a:ext uri="{9D8B030D-6E8A-4147-A177-3AD203B41FA5}">
                      <a16:colId xmlns:a16="http://schemas.microsoft.com/office/drawing/2014/main" val="45373446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2738564980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30758996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13074300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325634811"/>
                    </a:ext>
                  </a:extLst>
                </a:gridCol>
              </a:tblGrid>
              <a:tr h="2975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개발컴포넌트 목록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프로그램파일명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42251"/>
                  </a:ext>
                </a:extLst>
              </a:tr>
              <a:tr h="29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(HTML5)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675"/>
                  </a:ext>
                </a:extLst>
              </a:tr>
              <a:tr h="306347"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 Content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페이지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LoginForm.java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594809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850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joinForm.jsp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JoinForm.java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28814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join.jsp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JoinAction.java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070130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아이디비번찾기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FindForm.java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872494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아이디찾기결과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findIdResult.jsp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FindIdResult.java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796218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비밀번호찾기결과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findPwResult.jsp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FindPwResult.java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305595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idCheck.jsp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IdCheck.java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6872279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닉네임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nickCheck.jsp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NickCheck.java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1351820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전화번호인증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telCheck.jsp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TelCheck.java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429064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정보수정페이지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UpdateForm.jsp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490522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정보수정 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722882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logout.jsp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LogoutAction.java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198832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회원탈퇴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DeleteAction.java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463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0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11511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7328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목록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744916"/>
              </p:ext>
            </p:extLst>
          </p:nvPr>
        </p:nvGraphicFramePr>
        <p:xfrm>
          <a:off x="500432" y="1323273"/>
          <a:ext cx="8143136" cy="1820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698">
                  <a:extLst>
                    <a:ext uri="{9D8B030D-6E8A-4147-A177-3AD203B41FA5}">
                      <a16:colId xmlns:a16="http://schemas.microsoft.com/office/drawing/2014/main" val="45373446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2738564980"/>
                    </a:ext>
                  </a:extLst>
                </a:gridCol>
                <a:gridCol w="1181698">
                  <a:extLst>
                    <a:ext uri="{9D8B030D-6E8A-4147-A177-3AD203B41FA5}">
                      <a16:colId xmlns:a16="http://schemas.microsoft.com/office/drawing/2014/main" val="30758996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1307430089"/>
                    </a:ext>
                  </a:extLst>
                </a:gridCol>
                <a:gridCol w="2299021">
                  <a:extLst>
                    <a:ext uri="{9D8B030D-6E8A-4147-A177-3AD203B41FA5}">
                      <a16:colId xmlns:a16="http://schemas.microsoft.com/office/drawing/2014/main" val="325634811"/>
                    </a:ext>
                  </a:extLst>
                </a:gridCol>
              </a:tblGrid>
              <a:tr h="2975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개발컴포넌트 목록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프로그램파일명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42251"/>
                  </a:ext>
                </a:extLst>
              </a:tr>
              <a:tr h="29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jsp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(HTML5)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675"/>
                  </a:ext>
                </a:extLst>
              </a:tr>
              <a:tr h="30634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 Content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 페이지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 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myMain.jsp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MyMain.java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594809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내가 쓴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myBoardList.jsp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MyBoardList.java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850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288146"/>
                  </a:ext>
                </a:extLst>
              </a:tr>
              <a:tr h="3063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세션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sessionChk.jsp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070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6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flipH="1">
            <a:off x="470645" y="1200238"/>
            <a:ext cx="1506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 로그인</a:t>
            </a:r>
            <a:endParaRPr lang="en-US" altLang="ko-KR" sz="1400" dirty="0" smtClean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로그인</a:t>
            </a:r>
            <a:endParaRPr lang="en-US" altLang="ko-KR" sz="1400" dirty="0" smtClean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로그인</a:t>
            </a:r>
            <a:endParaRPr lang="en-US" altLang="ko-KR" sz="14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147856" y="0"/>
            <a:ext cx="6829200" cy="6858001"/>
            <a:chOff x="2147856" y="0"/>
            <a:chExt cx="6829200" cy="68580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24163"/>
            <a:stretch/>
          </p:blipFill>
          <p:spPr>
            <a:xfrm>
              <a:off x="2147856" y="2695574"/>
              <a:ext cx="6829200" cy="416242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1" b="39260"/>
            <a:stretch/>
          </p:blipFill>
          <p:spPr>
            <a:xfrm>
              <a:off x="2147856" y="0"/>
              <a:ext cx="6829200" cy="33337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53" t="12172" r="12321" b="80137"/>
            <a:stretch/>
          </p:blipFill>
          <p:spPr>
            <a:xfrm>
              <a:off x="6831848" y="1065902"/>
              <a:ext cx="1687231" cy="471953"/>
            </a:xfrm>
            <a:prstGeom prst="rect">
              <a:avLst/>
            </a:prstGeom>
            <a:ln>
              <a:solidFill>
                <a:srgbClr val="0B0720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29" t="12187" r="12562" b="80048"/>
            <a:stretch/>
          </p:blipFill>
          <p:spPr>
            <a:xfrm>
              <a:off x="6784835" y="1646529"/>
              <a:ext cx="1819969" cy="502387"/>
            </a:xfrm>
            <a:prstGeom prst="rect">
              <a:avLst/>
            </a:prstGeom>
            <a:ln>
              <a:solidFill>
                <a:srgbClr val="0B072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511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147857" y="0"/>
            <a:ext cx="6829200" cy="6858002"/>
            <a:chOff x="2147857" y="0"/>
            <a:chExt cx="6829200" cy="68580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48098" b="13161"/>
            <a:stretch/>
          </p:blipFill>
          <p:spPr>
            <a:xfrm>
              <a:off x="2147857" y="4731666"/>
              <a:ext cx="6829200" cy="212633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2072"/>
            <a:stretch/>
          </p:blipFill>
          <p:spPr>
            <a:xfrm>
              <a:off x="2147857" y="0"/>
              <a:ext cx="6829200" cy="53749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검색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94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</a:t>
            </a: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57" y="684654"/>
            <a:ext cx="6829200" cy="5488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2782" t="49045" r="21834" b="22061"/>
          <a:stretch/>
        </p:blipFill>
        <p:spPr>
          <a:xfrm>
            <a:off x="6477000" y="4871974"/>
            <a:ext cx="1733550" cy="1585911"/>
          </a:xfrm>
          <a:prstGeom prst="rect">
            <a:avLst/>
          </a:prstGeom>
          <a:ln>
            <a:solidFill>
              <a:srgbClr val="6C6C6C"/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5865330" y="3142475"/>
            <a:ext cx="720000" cy="286524"/>
            <a:chOff x="7465530" y="3130768"/>
            <a:chExt cx="807001" cy="28652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465530" y="3130768"/>
              <a:ext cx="807001" cy="281905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70630" y="314029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6C6C6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비회원</a:t>
              </a:r>
              <a:endParaRPr lang="en-US" altLang="ko-KR" sz="1100" dirty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36290" y="5149607"/>
            <a:ext cx="720000" cy="286524"/>
            <a:chOff x="7465530" y="4208578"/>
            <a:chExt cx="807001" cy="28652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7465530" y="4208578"/>
              <a:ext cx="807001" cy="281905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37236" y="4218103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6C6C6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</a:t>
              </a:r>
              <a:endParaRPr lang="en-US" altLang="ko-KR" sz="1100" dirty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282158" y="545984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 마크 생성</a:t>
            </a:r>
            <a:endParaRPr lang="en-US" altLang="ko-KR" sz="9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67164" t="29034" r="10483" b="62863"/>
          <a:stretch/>
        </p:blipFill>
        <p:spPr>
          <a:xfrm>
            <a:off x="6722183" y="2333625"/>
            <a:ext cx="1526467" cy="444689"/>
          </a:xfrm>
          <a:prstGeom prst="rect">
            <a:avLst/>
          </a:prstGeom>
          <a:ln>
            <a:solidFill>
              <a:srgbClr val="0B0720"/>
            </a:solidFill>
          </a:ln>
        </p:spPr>
      </p:pic>
      <p:grpSp>
        <p:nvGrpSpPr>
          <p:cNvPr id="25" name="그룹 24"/>
          <p:cNvGrpSpPr/>
          <p:nvPr/>
        </p:nvGrpSpPr>
        <p:grpSpPr>
          <a:xfrm>
            <a:off x="7441649" y="1990703"/>
            <a:ext cx="720000" cy="281905"/>
            <a:chOff x="7465530" y="3130768"/>
            <a:chExt cx="807001" cy="28190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7465530" y="3130768"/>
              <a:ext cx="807001" cy="281905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87461" y="3140293"/>
              <a:ext cx="5693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6C6C6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</a:t>
              </a:r>
              <a:endParaRPr lang="en-US" altLang="ko-KR" sz="1100" dirty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943831" y="2802031"/>
            <a:ext cx="13821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배우 관리 아이콘 생성</a:t>
            </a:r>
            <a:endParaRPr lang="en-US" altLang="ko-KR" sz="9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0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</a:t>
            </a: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게시판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57" y="684654"/>
            <a:ext cx="6829200" cy="54886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34240" y="573607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 </a:t>
            </a:r>
            <a:r>
              <a:rPr lang="en-US" altLang="ko-KR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후 이용</a:t>
            </a:r>
            <a:endParaRPr lang="en-US" altLang="ko-KR" sz="9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2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 smtClean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추천 게시판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57" y="684654"/>
            <a:ext cx="6829200" cy="54886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8951" t="88135" r="39430" b="4749"/>
          <a:stretch/>
        </p:blipFill>
        <p:spPr>
          <a:xfrm>
            <a:off x="7143749" y="5569815"/>
            <a:ext cx="1476375" cy="390526"/>
          </a:xfrm>
          <a:prstGeom prst="rect">
            <a:avLst/>
          </a:prstGeom>
          <a:ln>
            <a:solidFill>
              <a:srgbClr val="0B0720"/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5756546" y="5478554"/>
            <a:ext cx="720000" cy="286524"/>
            <a:chOff x="7465530" y="3130768"/>
            <a:chExt cx="807001" cy="28652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465530" y="3130768"/>
              <a:ext cx="807001" cy="281905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70630" y="314029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6C6C6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비회원</a:t>
              </a:r>
              <a:endParaRPr lang="en-US" altLang="ko-KR" sz="1100" dirty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881936" y="5225383"/>
            <a:ext cx="720000" cy="286524"/>
            <a:chOff x="7465530" y="4208578"/>
            <a:chExt cx="807001" cy="28652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7465530" y="4208578"/>
              <a:ext cx="807001" cy="281905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37236" y="4218103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6C6C6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</a:t>
              </a:r>
              <a:endParaRPr lang="en-US" altLang="ko-KR" sz="1100" dirty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8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5" y="817834"/>
            <a:ext cx="6829200" cy="52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en-US" altLang="ko-KR" sz="14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5" y="817834"/>
            <a:ext cx="6829200" cy="52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endParaRPr lang="en-US" altLang="ko-KR" sz="1400" dirty="0" smtClean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endParaRPr lang="en-US" altLang="ko-KR" sz="14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5" y="817834"/>
            <a:ext cx="6829200" cy="52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54791" y="1756982"/>
            <a:ext cx="5764393" cy="3566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목적</a:t>
            </a:r>
            <a:endParaRPr lang="en-US" altLang="ko-KR" sz="135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찾기 어려운 유명하지 않은 배우들을 쉽게 찾기</a:t>
            </a:r>
          </a:p>
          <a:p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나만 알고 있기 아쉬운 배우 정보 공유</a:t>
            </a:r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기대효과</a:t>
            </a:r>
            <a:endParaRPr lang="en-US" altLang="ko-KR" sz="14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생각이 나지 않는 배우들을 카테고리 검색을 통해 쉽게 찾을 수 있다</a:t>
            </a: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무명 배우들을 알릴 수 있다</a:t>
            </a: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검색한 배우의 새로운 정보를 알 수 있다</a:t>
            </a: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무명배우들과 팬들의 소통 창구가 되어줄 수 있다</a:t>
            </a: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알려지지 않은 배우의 인지도를 올릴 수 있다</a:t>
            </a: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몰랐던 작품을 홍보 할 수 있다</a:t>
            </a:r>
            <a:endParaRPr lang="ko-KR" altLang="en-US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470645" y="1189977"/>
            <a:ext cx="104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프로젝트소개</a:t>
            </a:r>
            <a:endParaRPr lang="en-US" altLang="ko-KR" sz="15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5" y="817834"/>
            <a:ext cx="6829200" cy="52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25" y="817834"/>
            <a:ext cx="6829200" cy="52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로그인</a:t>
            </a:r>
            <a:endParaRPr lang="en-US" altLang="ko-KR" sz="14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25" y="817834"/>
            <a:ext cx="6829200" cy="52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44900" y="3584164"/>
            <a:ext cx="3429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kumimoji="0" lang="en-US" altLang="ko-KR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김 영동 </a:t>
            </a:r>
            <a:r>
              <a:rPr kumimoji="0" lang="en-US" altLang="ko-KR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김 찬양 </a:t>
            </a:r>
            <a:r>
              <a:rPr kumimoji="0" lang="en-US" altLang="ko-KR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박 은혁 </a:t>
            </a:r>
            <a:r>
              <a:rPr kumimoji="0" lang="en-US" altLang="ko-KR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최 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승일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srgbClr val="6C6C6C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5317" y="2920315"/>
            <a:ext cx="3808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71" y="6253352"/>
            <a:ext cx="1030658" cy="4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3"/>
            <a:ext cx="1030658" cy="4090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2283" y="1841410"/>
            <a:ext cx="6459435" cy="36384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774686" y="5534837"/>
            <a:ext cx="3027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solidFill>
                  <a:srgbClr val="6C6C6C"/>
                </a:solidFill>
              </a:rPr>
              <a:t>출처</a:t>
            </a:r>
            <a:r>
              <a:rPr lang="en-US" altLang="ko-KR" sz="1100" dirty="0" smtClean="0">
                <a:solidFill>
                  <a:srgbClr val="6C6C6C"/>
                </a:solidFill>
              </a:rPr>
              <a:t>)</a:t>
            </a:r>
            <a:r>
              <a:rPr lang="ko-KR" altLang="en-US" sz="1100" dirty="0" err="1" smtClean="0">
                <a:solidFill>
                  <a:srgbClr val="6C6C6C"/>
                </a:solidFill>
              </a:rPr>
              <a:t>어썸</a:t>
            </a:r>
            <a:r>
              <a:rPr lang="ko-KR" altLang="en-US" sz="1100" dirty="0" smtClean="0">
                <a:solidFill>
                  <a:srgbClr val="6C6C6C"/>
                </a:solidFill>
              </a:rPr>
              <a:t> </a:t>
            </a:r>
            <a:r>
              <a:rPr lang="ko-KR" altLang="en-US" sz="1100" dirty="0" err="1" smtClean="0">
                <a:solidFill>
                  <a:srgbClr val="6C6C6C"/>
                </a:solidFill>
              </a:rPr>
              <a:t>이엔티</a:t>
            </a:r>
            <a:r>
              <a:rPr lang="en-US" altLang="ko-KR" sz="1100" dirty="0">
                <a:solidFill>
                  <a:srgbClr val="6C6C6C"/>
                </a:solidFill>
              </a:rPr>
              <a:t/>
            </a:r>
            <a:br>
              <a:rPr lang="en-US" altLang="ko-KR" sz="1100" dirty="0">
                <a:solidFill>
                  <a:srgbClr val="6C6C6C"/>
                </a:solidFill>
              </a:rPr>
            </a:br>
            <a:r>
              <a:rPr lang="en-US" altLang="ko-KR" sz="1100" dirty="0">
                <a:solidFill>
                  <a:srgbClr val="6C6C6C"/>
                </a:solidFill>
              </a:rPr>
              <a:t>http://</a:t>
            </a:r>
            <a:r>
              <a:rPr lang="en-US" altLang="ko-KR" sz="1100" dirty="0" smtClean="0">
                <a:solidFill>
                  <a:srgbClr val="6C6C6C"/>
                </a:solidFill>
              </a:rPr>
              <a:t>www.awesomeent.co.kr/artists</a:t>
            </a:r>
            <a:endParaRPr lang="ko-KR" altLang="en-US" sz="1100" dirty="0">
              <a:solidFill>
                <a:srgbClr val="6C6C6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35287" y="1032134"/>
            <a:ext cx="150687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프로젝트소개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벤치마킹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6352032" y="1471397"/>
            <a:ext cx="1449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 리스트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flipH="1">
            <a:off x="535287" y="1032134"/>
            <a:ext cx="150687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프로젝트소개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벤치마킹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352032" y="1471397"/>
            <a:ext cx="1449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배우 상세페이지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/>
          <a:srcRect t="917" b="1507"/>
          <a:stretch/>
        </p:blipFill>
        <p:spPr>
          <a:xfrm>
            <a:off x="1342283" y="1836928"/>
            <a:ext cx="6459435" cy="3657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4774686" y="5534837"/>
            <a:ext cx="3027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rgbClr val="6C6C6C"/>
                </a:solidFill>
              </a:rPr>
              <a:t>출처</a:t>
            </a:r>
            <a:r>
              <a:rPr lang="en-US" altLang="ko-KR" sz="1100" dirty="0">
                <a:solidFill>
                  <a:srgbClr val="6C6C6C"/>
                </a:solidFill>
              </a:rPr>
              <a:t>)</a:t>
            </a:r>
            <a:r>
              <a:rPr lang="ko-KR" altLang="en-US" sz="1100" dirty="0">
                <a:solidFill>
                  <a:srgbClr val="6C6C6C"/>
                </a:solidFill>
              </a:rPr>
              <a:t>숲엔터테인먼트</a:t>
            </a:r>
            <a:r>
              <a:rPr lang="en-US" altLang="ko-KR" sz="1100" dirty="0">
                <a:solidFill>
                  <a:srgbClr val="6C6C6C"/>
                </a:solidFill>
              </a:rPr>
              <a:t/>
            </a:r>
            <a:br>
              <a:rPr lang="en-US" altLang="ko-KR" sz="1100" dirty="0">
                <a:solidFill>
                  <a:srgbClr val="6C6C6C"/>
                </a:solidFill>
              </a:rPr>
            </a:br>
            <a:r>
              <a:rPr lang="en-US" altLang="ko-KR" sz="1100" dirty="0">
                <a:solidFill>
                  <a:srgbClr val="6C6C6C"/>
                </a:solidFill>
              </a:rPr>
              <a:t>http://www.msoopent.com</a:t>
            </a:r>
            <a:endParaRPr lang="ko-KR" altLang="en-US" sz="1100" dirty="0">
              <a:solidFill>
                <a:srgbClr val="6C6C6C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3"/>
            <a:ext cx="1030658" cy="40906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7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 flipH="1">
            <a:off x="6568161" y="2023761"/>
            <a:ext cx="1449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mtClean="0">
                <a:solidFill>
                  <a:schemeClr val="bg1"/>
                </a:solidFill>
                <a:latin typeface="맑은 고딕" panose="020B0503020000020004" pitchFamily="50" charset="-127"/>
              </a:rPr>
              <a:t>배너 광고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6154" y="2349528"/>
            <a:ext cx="6891693" cy="2505146"/>
            <a:chOff x="1365504" y="2349528"/>
            <a:chExt cx="6891693" cy="2505146"/>
          </a:xfrm>
        </p:grpSpPr>
        <p:sp>
          <p:nvSpPr>
            <p:cNvPr id="11" name="TextBox 10"/>
            <p:cNvSpPr txBox="1"/>
            <p:nvPr/>
          </p:nvSpPr>
          <p:spPr>
            <a:xfrm>
              <a:off x="5230165" y="4423787"/>
              <a:ext cx="30270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smtClean="0">
                  <a:solidFill>
                    <a:srgbClr val="6C6C6C"/>
                  </a:solidFill>
                </a:rPr>
                <a:t>출처</a:t>
              </a:r>
              <a:r>
                <a:rPr lang="en-US" altLang="ko-KR" sz="1100" dirty="0" smtClean="0">
                  <a:solidFill>
                    <a:srgbClr val="6C6C6C"/>
                  </a:solidFill>
                </a:rPr>
                <a:t>)</a:t>
              </a:r>
              <a:r>
                <a:rPr lang="ko-KR" altLang="en-US" sz="1100" dirty="0" err="1" smtClean="0">
                  <a:solidFill>
                    <a:srgbClr val="6C6C6C"/>
                  </a:solidFill>
                </a:rPr>
                <a:t>올리브영</a:t>
              </a:r>
              <a:r>
                <a:rPr lang="en-US" altLang="ko-KR" sz="1100" dirty="0">
                  <a:solidFill>
                    <a:srgbClr val="6C6C6C"/>
                  </a:solidFill>
                </a:rPr>
                <a:t/>
              </a:r>
              <a:br>
                <a:rPr lang="en-US" altLang="ko-KR" sz="1100" dirty="0">
                  <a:solidFill>
                    <a:srgbClr val="6C6C6C"/>
                  </a:solidFill>
                </a:rPr>
              </a:br>
              <a:r>
                <a:rPr lang="en-US" altLang="ko-KR" sz="1100" dirty="0">
                  <a:solidFill>
                    <a:srgbClr val="6C6C6C"/>
                  </a:solidFill>
                </a:rPr>
                <a:t>http://www.oliveyoung.co.kr</a:t>
              </a:r>
              <a:endParaRPr lang="ko-KR" altLang="en-US" sz="1100" dirty="0">
                <a:solidFill>
                  <a:srgbClr val="6C6C6C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/>
            <a:srcRect l="6495" t="3939" b="3005"/>
            <a:stretch/>
          </p:blipFill>
          <p:spPr>
            <a:xfrm>
              <a:off x="1365504" y="2349528"/>
              <a:ext cx="6891693" cy="20498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3"/>
            <a:ext cx="1030658" cy="4090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535287" y="1032134"/>
            <a:ext cx="150687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프로젝트소개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벤치마킹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1981" y="2556070"/>
            <a:ext cx="1120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영동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6177" y="2875156"/>
            <a:ext cx="223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및 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 리스트 및 상세페이지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13026" y="2556070"/>
            <a:ext cx="101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김 찬양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55765" y="2875156"/>
            <a:ext cx="15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기획 및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메인 페이지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디자인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0127" y="5516470"/>
            <a:ext cx="103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은혁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8265" y="5835556"/>
            <a:ext cx="210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기획 및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배우 리스트 및 상세페이지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게시판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0146" y="5535260"/>
            <a:ext cx="107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최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승일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6730" y="5835556"/>
            <a:ext cx="138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기획 및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마이 페이지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회원가입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88" y="815814"/>
            <a:ext cx="1695384" cy="1695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39" y="815814"/>
            <a:ext cx="1695384" cy="16953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39" y="3776214"/>
            <a:ext cx="1695384" cy="16953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78" y="3776151"/>
            <a:ext cx="1694692" cy="16946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141709" y="1227640"/>
            <a:ext cx="99443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분장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11522" y="2373531"/>
            <a:ext cx="8068274" cy="2681636"/>
            <a:chOff x="511522" y="2117499"/>
            <a:chExt cx="8068274" cy="2681636"/>
          </a:xfrm>
        </p:grpSpPr>
        <p:sp>
          <p:nvSpPr>
            <p:cNvPr id="18" name="직사각형 17"/>
            <p:cNvSpPr/>
            <p:nvPr/>
          </p:nvSpPr>
          <p:spPr>
            <a:xfrm>
              <a:off x="511522" y="2398478"/>
              <a:ext cx="2758177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sz="1200" dirty="0" smtClean="0">
                  <a:solidFill>
                    <a:srgbClr val="6C6C6C"/>
                  </a:solidFill>
                  <a:latin typeface="맑은 고딕" panose="020B0503020000020004" pitchFamily="50" charset="-127"/>
                </a:rPr>
                <a:t>프로젝트 주제 설정 및 계획 수립</a:t>
              </a:r>
              <a:endParaRPr lang="en-US" altLang="ko-KR" sz="1200" dirty="0" smtClean="0">
                <a:solidFill>
                  <a:srgbClr val="6C6C6C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1200" dirty="0" smtClean="0">
                  <a:solidFill>
                    <a:srgbClr val="6C6C6C"/>
                  </a:solidFill>
                  <a:latin typeface="맑은 고딕" panose="020B0503020000020004" pitchFamily="50" charset="-127"/>
                </a:rPr>
                <a:t>업무 분담</a:t>
              </a:r>
              <a:endParaRPr lang="en-US" altLang="ko-KR" sz="1200" dirty="0" smtClean="0">
                <a:solidFill>
                  <a:srgbClr val="6C6C6C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1200" dirty="0" smtClean="0">
                  <a:solidFill>
                    <a:srgbClr val="6C6C6C"/>
                  </a:solidFill>
                  <a:latin typeface="맑은 고딕" panose="020B0503020000020004" pitchFamily="50" charset="-127"/>
                </a:rPr>
                <a:t>담당 파트 구현하기</a:t>
              </a:r>
              <a:endParaRPr lang="en-US" altLang="ko-KR" sz="1200" dirty="0" smtClean="0">
                <a:solidFill>
                  <a:srgbClr val="6C6C6C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1200" dirty="0" smtClean="0">
                  <a:solidFill>
                    <a:srgbClr val="6C6C6C"/>
                  </a:solidFill>
                  <a:latin typeface="맑은 고딕" panose="020B0503020000020004" pitchFamily="50" charset="-127"/>
                </a:rPr>
                <a:t>프로젝트 머지 및 오류 수정</a:t>
              </a:r>
              <a:endParaRPr lang="en-US" altLang="ko-KR" sz="1200" dirty="0" smtClean="0">
                <a:solidFill>
                  <a:srgbClr val="6C6C6C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1200" dirty="0" smtClean="0">
                  <a:solidFill>
                    <a:srgbClr val="6C6C6C"/>
                  </a:solidFill>
                  <a:latin typeface="맑은 고딕" panose="020B0503020000020004" pitchFamily="50" charset="-127"/>
                </a:rPr>
                <a:t>결과 발표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546551" y="2117499"/>
              <a:ext cx="7238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11522" y="2480288"/>
              <a:ext cx="8068274" cy="2285606"/>
              <a:chOff x="511522" y="2480288"/>
              <a:chExt cx="8068274" cy="2285606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3269699" y="2480288"/>
                <a:ext cx="1080300" cy="2285606"/>
                <a:chOff x="3269699" y="2480288"/>
                <a:chExt cx="1080300" cy="2285606"/>
              </a:xfrm>
            </p:grpSpPr>
            <p:cxnSp>
              <p:nvCxnSpPr>
                <p:cNvPr id="30" name="직선 연결선 29"/>
                <p:cNvCxnSpPr/>
                <p:nvPr/>
              </p:nvCxnSpPr>
              <p:spPr>
                <a:xfrm>
                  <a:off x="3269699" y="2480288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/>
                <p:nvPr/>
              </p:nvCxnSpPr>
              <p:spPr>
                <a:xfrm>
                  <a:off x="3534899" y="2480288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>
                  <a:off x="3806599" y="2480288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4078299" y="2480288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4349999" y="2480288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/>
              <p:cNvGrpSpPr/>
              <p:nvPr/>
            </p:nvGrpSpPr>
            <p:grpSpPr>
              <a:xfrm>
                <a:off x="4863028" y="2480288"/>
                <a:ext cx="815100" cy="2285606"/>
                <a:chOff x="4863028" y="2760704"/>
                <a:chExt cx="815100" cy="2285606"/>
              </a:xfrm>
            </p:grpSpPr>
            <p:cxnSp>
              <p:nvCxnSpPr>
                <p:cNvPr id="54" name="직선 연결선 53"/>
                <p:cNvCxnSpPr/>
                <p:nvPr/>
              </p:nvCxnSpPr>
              <p:spPr>
                <a:xfrm>
                  <a:off x="48630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>
                  <a:off x="51347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54064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56781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/>
              <p:cNvGrpSpPr/>
              <p:nvPr/>
            </p:nvGrpSpPr>
            <p:grpSpPr>
              <a:xfrm>
                <a:off x="6172812" y="2480288"/>
                <a:ext cx="815100" cy="2285606"/>
                <a:chOff x="4863028" y="2760704"/>
                <a:chExt cx="815100" cy="2285606"/>
              </a:xfrm>
            </p:grpSpPr>
            <p:cxnSp>
              <p:nvCxnSpPr>
                <p:cNvPr id="61" name="직선 연결선 60"/>
                <p:cNvCxnSpPr/>
                <p:nvPr/>
              </p:nvCxnSpPr>
              <p:spPr>
                <a:xfrm>
                  <a:off x="48630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>
                  <a:off x="51347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>
                  <a:off x="54064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>
                  <a:off x="56781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7511781" y="2480288"/>
                <a:ext cx="815100" cy="2285606"/>
                <a:chOff x="4863028" y="2760704"/>
                <a:chExt cx="815100" cy="2285606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>
                  <a:off x="48630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51347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54064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>
                  <a:off x="5678128" y="2760704"/>
                  <a:ext cx="0" cy="2285606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그룹 5"/>
              <p:cNvGrpSpPr/>
              <p:nvPr/>
            </p:nvGrpSpPr>
            <p:grpSpPr>
              <a:xfrm>
                <a:off x="511522" y="2480288"/>
                <a:ext cx="8068274" cy="2285606"/>
                <a:chOff x="511522" y="2480288"/>
                <a:chExt cx="8068274" cy="2285606"/>
              </a:xfrm>
            </p:grpSpPr>
            <p:cxnSp>
              <p:nvCxnSpPr>
                <p:cNvPr id="20" name="직선 연결선 19"/>
                <p:cNvCxnSpPr/>
                <p:nvPr/>
              </p:nvCxnSpPr>
              <p:spPr>
                <a:xfrm>
                  <a:off x="511522" y="2480288"/>
                  <a:ext cx="8068274" cy="0"/>
                </a:xfrm>
                <a:prstGeom prst="line">
                  <a:avLst/>
                </a:prstGeom>
                <a:ln w="28575">
                  <a:solidFill>
                    <a:srgbClr val="6C6C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/>
                <p:cNvGrpSpPr/>
                <p:nvPr/>
              </p:nvGrpSpPr>
              <p:grpSpPr>
                <a:xfrm>
                  <a:off x="511522" y="2937409"/>
                  <a:ext cx="8068274" cy="1371363"/>
                  <a:chOff x="511522" y="2937409"/>
                  <a:chExt cx="8068274" cy="1371363"/>
                </a:xfrm>
              </p:grpSpPr>
              <p:cxnSp>
                <p:nvCxnSpPr>
                  <p:cNvPr id="21" name="직선 연결선 20"/>
                  <p:cNvCxnSpPr/>
                  <p:nvPr/>
                </p:nvCxnSpPr>
                <p:spPr>
                  <a:xfrm>
                    <a:off x="511522" y="2937409"/>
                    <a:ext cx="8068274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연결선 21"/>
                  <p:cNvCxnSpPr/>
                  <p:nvPr/>
                </p:nvCxnSpPr>
                <p:spPr>
                  <a:xfrm>
                    <a:off x="511522" y="3394530"/>
                    <a:ext cx="8068274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 22"/>
                  <p:cNvCxnSpPr/>
                  <p:nvPr/>
                </p:nvCxnSpPr>
                <p:spPr>
                  <a:xfrm>
                    <a:off x="511522" y="3851651"/>
                    <a:ext cx="8068274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511522" y="4308772"/>
                    <a:ext cx="8068274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" name="직선 연결선 26"/>
                <p:cNvCxnSpPr/>
                <p:nvPr/>
              </p:nvCxnSpPr>
              <p:spPr>
                <a:xfrm>
                  <a:off x="511522" y="4765894"/>
                  <a:ext cx="8068274" cy="0"/>
                </a:xfrm>
                <a:prstGeom prst="line">
                  <a:avLst/>
                </a:prstGeom>
                <a:ln w="28575">
                  <a:solidFill>
                    <a:srgbClr val="6C6C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>
              <a:xfrm>
                <a:off x="4599259" y="2480288"/>
                <a:ext cx="0" cy="228560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5928819" y="2480288"/>
                <a:ext cx="0" cy="228560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7258379" y="2480288"/>
                <a:ext cx="0" cy="228560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/>
            <p:cNvSpPr/>
            <p:nvPr/>
          </p:nvSpPr>
          <p:spPr>
            <a:xfrm>
              <a:off x="4882484" y="2117499"/>
              <a:ext cx="7238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218417" y="2117499"/>
              <a:ext cx="7238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54350" y="2117499"/>
              <a:ext cx="7238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3337860" y="2656459"/>
              <a:ext cx="663412" cy="130180"/>
              <a:chOff x="3337860" y="2936875"/>
              <a:chExt cx="663412" cy="130180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3337860" y="2936875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3871090" y="2936875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/>
              <p:cNvCxnSpPr>
                <a:stCxn id="39" idx="6"/>
                <a:endCxn id="70" idx="2"/>
              </p:cNvCxnSpPr>
              <p:nvPr/>
            </p:nvCxnSpPr>
            <p:spPr>
              <a:xfrm>
                <a:off x="3468042" y="3001965"/>
                <a:ext cx="40304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3604475" y="3100880"/>
              <a:ext cx="933666" cy="130180"/>
              <a:chOff x="3604475" y="3381296"/>
              <a:chExt cx="933666" cy="130180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604475" y="3381296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4407959" y="3381296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0" name="직선 연결선 79"/>
              <p:cNvCxnSpPr>
                <a:stCxn id="78" idx="6"/>
                <a:endCxn id="79" idx="2"/>
              </p:cNvCxnSpPr>
              <p:nvPr/>
            </p:nvCxnSpPr>
            <p:spPr>
              <a:xfrm>
                <a:off x="3734657" y="3446386"/>
                <a:ext cx="67330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/>
            <p:cNvGrpSpPr/>
            <p:nvPr/>
          </p:nvGrpSpPr>
          <p:grpSpPr>
            <a:xfrm>
              <a:off x="4407959" y="3557866"/>
              <a:ext cx="2779662" cy="130180"/>
              <a:chOff x="3337860" y="2936875"/>
              <a:chExt cx="2779662" cy="130180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337860" y="2936875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5987340" y="2936875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직선 연결선 87"/>
              <p:cNvCxnSpPr>
                <a:stCxn id="86" idx="6"/>
                <a:endCxn id="87" idx="2"/>
              </p:cNvCxnSpPr>
              <p:nvPr/>
            </p:nvCxnSpPr>
            <p:spPr>
              <a:xfrm>
                <a:off x="3468042" y="3001965"/>
                <a:ext cx="251929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5995460" y="4015122"/>
              <a:ext cx="2260662" cy="130180"/>
              <a:chOff x="3337860" y="2936875"/>
              <a:chExt cx="2260662" cy="130180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3337860" y="2936875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5468340" y="2936875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직선 연결선 92"/>
              <p:cNvCxnSpPr>
                <a:stCxn id="91" idx="6"/>
                <a:endCxn id="92" idx="2"/>
              </p:cNvCxnSpPr>
              <p:nvPr/>
            </p:nvCxnSpPr>
            <p:spPr>
              <a:xfrm>
                <a:off x="3468042" y="3001965"/>
                <a:ext cx="200029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7588348" y="4472243"/>
              <a:ext cx="933666" cy="130180"/>
              <a:chOff x="3604475" y="3381296"/>
              <a:chExt cx="933666" cy="130180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3604475" y="3381296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407959" y="3381296"/>
                <a:ext cx="130182" cy="1301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연결선 100"/>
              <p:cNvCxnSpPr>
                <a:stCxn id="99" idx="6"/>
                <a:endCxn id="100" idx="2"/>
              </p:cNvCxnSpPr>
              <p:nvPr/>
            </p:nvCxnSpPr>
            <p:spPr>
              <a:xfrm>
                <a:off x="3734657" y="3446386"/>
                <a:ext cx="67330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 flipH="1">
            <a:off x="1141709" y="1227640"/>
            <a:ext cx="9944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2295</TotalTime>
  <Words>1095</Words>
  <Application>Microsoft Office PowerPoint</Application>
  <PresentationFormat>화면 슬라이드 쇼(4:3)</PresentationFormat>
  <Paragraphs>588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나눔스퀘어 Light</vt:lpstr>
      <vt:lpstr>Arial</vt:lpstr>
      <vt:lpstr>Calibri Light</vt:lpstr>
      <vt:lpstr>Calibri</vt:lpstr>
      <vt:lpstr>맑은 고딕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147</cp:revision>
  <dcterms:created xsi:type="dcterms:W3CDTF">2023-08-02T09:08:11Z</dcterms:created>
  <dcterms:modified xsi:type="dcterms:W3CDTF">2023-09-07T04:13:47Z</dcterms:modified>
</cp:coreProperties>
</file>